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7"/>
  </p:notesMasterIdLst>
  <p:sldIdLst>
    <p:sldId id="256" r:id="rId2"/>
    <p:sldId id="264" r:id="rId3"/>
    <p:sldId id="257" r:id="rId4"/>
    <p:sldId id="258" r:id="rId5"/>
    <p:sldId id="267" r:id="rId6"/>
    <p:sldId id="265" r:id="rId7"/>
    <p:sldId id="262" r:id="rId8"/>
    <p:sldId id="271" r:id="rId9"/>
    <p:sldId id="260" r:id="rId10"/>
    <p:sldId id="261" r:id="rId11"/>
    <p:sldId id="269" r:id="rId12"/>
    <p:sldId id="270" r:id="rId13"/>
    <p:sldId id="259" r:id="rId14"/>
    <p:sldId id="268" r:id="rId15"/>
    <p:sldId id="266" r:id="rId16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788" y="-3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D9B38FD-97CC-4790-9EC0-5D0722649737}" type="doc">
      <dgm:prSet loTypeId="urn:microsoft.com/office/officeart/2008/layout/RadialCluster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16184E38-2068-4C56-B285-DF0EF47CFC00}">
      <dgm:prSet phldrT="[Tekst]" custT="1"/>
      <dgm:spPr/>
      <dgm:t>
        <a:bodyPr/>
        <a:lstStyle/>
        <a:p>
          <a:r>
            <a:rPr lang="pl-PL" sz="2800" b="1" dirty="0" smtClean="0"/>
            <a:t>Priorytety</a:t>
          </a:r>
          <a:endParaRPr lang="pl-PL" sz="2800" b="1" dirty="0"/>
        </a:p>
      </dgm:t>
    </dgm:pt>
    <dgm:pt modelId="{1F269C10-08DD-47E3-9FBC-41B672EF9641}" type="parTrans" cxnId="{06FDCC29-5F03-4D4D-A2AC-93C0E7BF2AD7}">
      <dgm:prSet/>
      <dgm:spPr/>
      <dgm:t>
        <a:bodyPr/>
        <a:lstStyle/>
        <a:p>
          <a:endParaRPr lang="pl-PL"/>
        </a:p>
      </dgm:t>
    </dgm:pt>
    <dgm:pt modelId="{5873106D-B479-44A1-AE7B-C6F1EA0D7DCE}" type="sibTrans" cxnId="{06FDCC29-5F03-4D4D-A2AC-93C0E7BF2AD7}">
      <dgm:prSet/>
      <dgm:spPr/>
      <dgm:t>
        <a:bodyPr/>
        <a:lstStyle/>
        <a:p>
          <a:endParaRPr lang="pl-PL"/>
        </a:p>
      </dgm:t>
    </dgm:pt>
    <dgm:pt modelId="{3C11C8DC-1A79-4488-84C1-BB372BD5D2CC}">
      <dgm:prSet phldrT="[Tekst]" custT="1"/>
      <dgm:spPr/>
      <dgm:t>
        <a:bodyPr/>
        <a:lstStyle/>
        <a:p>
          <a:r>
            <a:rPr lang="pl-PL" sz="1800" dirty="0" smtClean="0"/>
            <a:t>Sprawne państwo</a:t>
          </a:r>
          <a:endParaRPr lang="pl-PL" sz="1800" dirty="0"/>
        </a:p>
      </dgm:t>
    </dgm:pt>
    <dgm:pt modelId="{A209FE07-755F-43A7-9E09-25A55F69B922}" type="parTrans" cxnId="{3CF3B6DB-5D76-437B-AAEE-33CD6365CA4A}">
      <dgm:prSet/>
      <dgm:spPr/>
      <dgm:t>
        <a:bodyPr/>
        <a:lstStyle/>
        <a:p>
          <a:endParaRPr lang="pl-PL"/>
        </a:p>
      </dgm:t>
    </dgm:pt>
    <dgm:pt modelId="{A975FEE2-1E27-4389-B91F-D162016D9988}" type="sibTrans" cxnId="{3CF3B6DB-5D76-437B-AAEE-33CD6365CA4A}">
      <dgm:prSet/>
      <dgm:spPr/>
      <dgm:t>
        <a:bodyPr/>
        <a:lstStyle/>
        <a:p>
          <a:endParaRPr lang="pl-PL"/>
        </a:p>
      </dgm:t>
    </dgm:pt>
    <dgm:pt modelId="{068AF1C0-2D23-4902-B212-83385FC24C7D}">
      <dgm:prSet phldrT="[Tekst]" custT="1"/>
      <dgm:spPr/>
      <dgm:t>
        <a:bodyPr/>
        <a:lstStyle/>
        <a:p>
          <a:r>
            <a:rPr lang="pl-PL" sz="2000" dirty="0" smtClean="0"/>
            <a:t>Nowe relacje rząd-samorząd</a:t>
          </a:r>
          <a:endParaRPr lang="pl-PL" sz="2000" dirty="0"/>
        </a:p>
      </dgm:t>
    </dgm:pt>
    <dgm:pt modelId="{47FA635A-8F2A-4208-84D7-9DC869CD7EC6}" type="parTrans" cxnId="{D78B12A4-6D3D-4661-A89C-84CA6D5A965C}">
      <dgm:prSet/>
      <dgm:spPr/>
      <dgm:t>
        <a:bodyPr/>
        <a:lstStyle/>
        <a:p>
          <a:endParaRPr lang="pl-PL"/>
        </a:p>
      </dgm:t>
    </dgm:pt>
    <dgm:pt modelId="{ABD4E9EC-FC21-40BD-A885-37A9B7EED6A2}" type="sibTrans" cxnId="{D78B12A4-6D3D-4661-A89C-84CA6D5A965C}">
      <dgm:prSet/>
      <dgm:spPr/>
      <dgm:t>
        <a:bodyPr/>
        <a:lstStyle/>
        <a:p>
          <a:endParaRPr lang="pl-PL"/>
        </a:p>
      </dgm:t>
    </dgm:pt>
    <dgm:pt modelId="{AE1B650E-3A84-4B87-9661-E6DD18406FF3}">
      <dgm:prSet phldrT="[Tekst]"/>
      <dgm:spPr/>
      <dgm:t>
        <a:bodyPr/>
        <a:lstStyle/>
        <a:p>
          <a:r>
            <a:rPr lang="pl-PL" dirty="0" smtClean="0"/>
            <a:t>Nowe zarządzanie publiczne</a:t>
          </a:r>
          <a:endParaRPr lang="pl-PL" dirty="0"/>
        </a:p>
      </dgm:t>
    </dgm:pt>
    <dgm:pt modelId="{B71158C7-933A-411C-9F1C-62E962F283AE}" type="parTrans" cxnId="{6A6AA427-10CD-4F83-B7D5-F61C610CB0BE}">
      <dgm:prSet/>
      <dgm:spPr/>
      <dgm:t>
        <a:bodyPr/>
        <a:lstStyle/>
        <a:p>
          <a:endParaRPr lang="pl-PL"/>
        </a:p>
      </dgm:t>
    </dgm:pt>
    <dgm:pt modelId="{911C4342-DAE7-4839-BAED-C4AB2561E846}" type="sibTrans" cxnId="{6A6AA427-10CD-4F83-B7D5-F61C610CB0BE}">
      <dgm:prSet/>
      <dgm:spPr/>
      <dgm:t>
        <a:bodyPr/>
        <a:lstStyle/>
        <a:p>
          <a:endParaRPr lang="pl-PL"/>
        </a:p>
      </dgm:t>
    </dgm:pt>
    <dgm:pt modelId="{49D71368-87C8-4CC9-ADB9-1F261F5F9ED4}">
      <dgm:prSet phldrT="[Tekst]"/>
      <dgm:spPr/>
      <dgm:t>
        <a:bodyPr/>
        <a:lstStyle/>
        <a:p>
          <a:r>
            <a:rPr lang="pl-PL" dirty="0" smtClean="0"/>
            <a:t>Informatyzacja i społeczeństwo informacyjne</a:t>
          </a:r>
          <a:endParaRPr lang="pl-PL" dirty="0"/>
        </a:p>
      </dgm:t>
    </dgm:pt>
    <dgm:pt modelId="{3F8976B1-3698-4A41-99B7-0551413A5FD8}" type="parTrans" cxnId="{EB294086-0697-46DC-91AF-DDE2D0C3C6AB}">
      <dgm:prSet/>
      <dgm:spPr/>
      <dgm:t>
        <a:bodyPr/>
        <a:lstStyle/>
        <a:p>
          <a:endParaRPr lang="pl-PL"/>
        </a:p>
      </dgm:t>
    </dgm:pt>
    <dgm:pt modelId="{EC2F2F2F-3D92-4967-B1F8-F925DCE10E78}" type="sibTrans" cxnId="{EB294086-0697-46DC-91AF-DDE2D0C3C6AB}">
      <dgm:prSet/>
      <dgm:spPr/>
      <dgm:t>
        <a:bodyPr/>
        <a:lstStyle/>
        <a:p>
          <a:endParaRPr lang="pl-PL"/>
        </a:p>
      </dgm:t>
    </dgm:pt>
    <dgm:pt modelId="{555CAEBE-1F3B-414A-94A7-0D6B25B0C7FE}">
      <dgm:prSet phldrT="[Tekst]"/>
      <dgm:spPr/>
      <dgm:t>
        <a:bodyPr/>
        <a:lstStyle/>
        <a:p>
          <a:r>
            <a:rPr lang="pl-PL" dirty="0" smtClean="0"/>
            <a:t>Polityka miejska i ustawa metropolitalna</a:t>
          </a:r>
          <a:endParaRPr lang="pl-PL" dirty="0"/>
        </a:p>
      </dgm:t>
    </dgm:pt>
    <dgm:pt modelId="{052B48C0-6508-460E-85D6-0AC97162DF43}" type="parTrans" cxnId="{A51687C5-0B03-442F-BB3C-7C22B67FD72C}">
      <dgm:prSet/>
      <dgm:spPr/>
      <dgm:t>
        <a:bodyPr/>
        <a:lstStyle/>
        <a:p>
          <a:endParaRPr lang="pl-PL"/>
        </a:p>
      </dgm:t>
    </dgm:pt>
    <dgm:pt modelId="{2C717FB2-81A3-4404-BFFB-D9F446643062}" type="sibTrans" cxnId="{A51687C5-0B03-442F-BB3C-7C22B67FD72C}">
      <dgm:prSet/>
      <dgm:spPr/>
      <dgm:t>
        <a:bodyPr/>
        <a:lstStyle/>
        <a:p>
          <a:endParaRPr lang="pl-PL"/>
        </a:p>
      </dgm:t>
    </dgm:pt>
    <dgm:pt modelId="{53F020BC-CCDD-4D29-B540-425DA07330EE}">
      <dgm:prSet phldrT="[Tekst]" custScaleX="178911" custRadScaleRad="79806" custRadScaleInc="666"/>
      <dgm:spPr/>
      <dgm:t>
        <a:bodyPr/>
        <a:lstStyle/>
        <a:p>
          <a:endParaRPr lang="pl-PL"/>
        </a:p>
      </dgm:t>
    </dgm:pt>
    <dgm:pt modelId="{9AB73E86-2607-4473-B4E8-41C7CE617F29}" type="parTrans" cxnId="{0023E6AF-46E7-44FF-BC17-88B102C38E53}">
      <dgm:prSet/>
      <dgm:spPr/>
      <dgm:t>
        <a:bodyPr/>
        <a:lstStyle/>
        <a:p>
          <a:endParaRPr lang="pl-PL"/>
        </a:p>
      </dgm:t>
    </dgm:pt>
    <dgm:pt modelId="{0CBDBC9E-1427-42E7-82E9-88C6367741A9}" type="sibTrans" cxnId="{0023E6AF-46E7-44FF-BC17-88B102C38E53}">
      <dgm:prSet/>
      <dgm:spPr/>
      <dgm:t>
        <a:bodyPr/>
        <a:lstStyle/>
        <a:p>
          <a:endParaRPr lang="pl-PL"/>
        </a:p>
      </dgm:t>
    </dgm:pt>
    <dgm:pt modelId="{B8A3B5C0-61DC-40E0-B661-CC41FA5DFC28}">
      <dgm:prSet phldrT="[Tekst]" custT="1"/>
      <dgm:spPr/>
      <dgm:t>
        <a:bodyPr/>
        <a:lstStyle/>
        <a:p>
          <a:r>
            <a:rPr lang="pl-PL" sz="1800" dirty="0" smtClean="0"/>
            <a:t>Finanse samorządowe</a:t>
          </a:r>
          <a:endParaRPr lang="pl-PL" sz="1800" dirty="0"/>
        </a:p>
      </dgm:t>
    </dgm:pt>
    <dgm:pt modelId="{B09E0D8D-7A7D-4D7A-BBAE-3A25A13803EC}" type="parTrans" cxnId="{454D9233-3436-476C-830E-CDA1BAF38328}">
      <dgm:prSet/>
      <dgm:spPr/>
      <dgm:t>
        <a:bodyPr/>
        <a:lstStyle/>
        <a:p>
          <a:endParaRPr lang="pl-PL"/>
        </a:p>
      </dgm:t>
    </dgm:pt>
    <dgm:pt modelId="{1AF9DEB4-58EE-4D0B-A594-BA87AFDF9430}" type="sibTrans" cxnId="{454D9233-3436-476C-830E-CDA1BAF38328}">
      <dgm:prSet/>
      <dgm:spPr/>
      <dgm:t>
        <a:bodyPr/>
        <a:lstStyle/>
        <a:p>
          <a:endParaRPr lang="pl-PL"/>
        </a:p>
      </dgm:t>
    </dgm:pt>
    <dgm:pt modelId="{EC41A507-94EF-4620-91FB-AE095FD6105C}" type="pres">
      <dgm:prSet presAssocID="{CD9B38FD-97CC-4790-9EC0-5D0722649737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pl-PL"/>
        </a:p>
      </dgm:t>
    </dgm:pt>
    <dgm:pt modelId="{43D91AE1-47B3-4131-AC6D-C4B2FA30918F}" type="pres">
      <dgm:prSet presAssocID="{16184E38-2068-4C56-B285-DF0EF47CFC00}" presName="singleCycle" presStyleCnt="0"/>
      <dgm:spPr/>
    </dgm:pt>
    <dgm:pt modelId="{790EFBC4-8D8A-4804-8753-54E5E66201B1}" type="pres">
      <dgm:prSet presAssocID="{16184E38-2068-4C56-B285-DF0EF47CFC00}" presName="singleCenter" presStyleLbl="node1" presStyleIdx="0" presStyleCnt="7" custScaleX="138804" custLinFactNeighborX="-8892" custLinFactNeighborY="6866">
        <dgm:presLayoutVars>
          <dgm:chMax val="7"/>
          <dgm:chPref val="7"/>
        </dgm:presLayoutVars>
      </dgm:prSet>
      <dgm:spPr/>
      <dgm:t>
        <a:bodyPr/>
        <a:lstStyle/>
        <a:p>
          <a:endParaRPr lang="pl-PL"/>
        </a:p>
      </dgm:t>
    </dgm:pt>
    <dgm:pt modelId="{1B066840-BD19-4BF6-A623-2F770C83186A}" type="pres">
      <dgm:prSet presAssocID="{A209FE07-755F-43A7-9E09-25A55F69B922}" presName="Name56" presStyleLbl="parChTrans1D2" presStyleIdx="0" presStyleCnt="6"/>
      <dgm:spPr/>
      <dgm:t>
        <a:bodyPr/>
        <a:lstStyle/>
        <a:p>
          <a:endParaRPr lang="pl-PL"/>
        </a:p>
      </dgm:t>
    </dgm:pt>
    <dgm:pt modelId="{C19E42E1-1A59-4C2E-A380-DD25C685633E}" type="pres">
      <dgm:prSet presAssocID="{3C11C8DC-1A79-4488-84C1-BB372BD5D2CC}" presName="text0" presStyleLbl="node1" presStyleIdx="1" presStyleCnt="7" custScaleX="178911" custRadScaleRad="81343" custRadScaleInc="-2312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EB7E181B-D283-4E2D-A4BF-DF7C4CECAC71}" type="pres">
      <dgm:prSet presAssocID="{47FA635A-8F2A-4208-84D7-9DC869CD7EC6}" presName="Name56" presStyleLbl="parChTrans1D2" presStyleIdx="1" presStyleCnt="6"/>
      <dgm:spPr/>
      <dgm:t>
        <a:bodyPr/>
        <a:lstStyle/>
        <a:p>
          <a:endParaRPr lang="pl-PL"/>
        </a:p>
      </dgm:t>
    </dgm:pt>
    <dgm:pt modelId="{4811F492-BCD6-40FF-902D-411E9D66DE50}" type="pres">
      <dgm:prSet presAssocID="{068AF1C0-2D23-4902-B212-83385FC24C7D}" presName="text0" presStyleLbl="node1" presStyleIdx="2" presStyleCnt="7" custScaleX="243832" custScaleY="107418" custRadScaleRad="121327" custRadScaleInc="38552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A2D8065B-D3FC-4ADB-8D23-ECB31A086670}" type="pres">
      <dgm:prSet presAssocID="{B71158C7-933A-411C-9F1C-62E962F283AE}" presName="Name56" presStyleLbl="parChTrans1D2" presStyleIdx="2" presStyleCnt="6"/>
      <dgm:spPr/>
      <dgm:t>
        <a:bodyPr/>
        <a:lstStyle/>
        <a:p>
          <a:endParaRPr lang="pl-PL"/>
        </a:p>
      </dgm:t>
    </dgm:pt>
    <dgm:pt modelId="{FD37B0E1-340E-4875-9106-42DC1A1638BF}" type="pres">
      <dgm:prSet presAssocID="{AE1B650E-3A84-4B87-9661-E6DD18406FF3}" presName="text0" presStyleLbl="node1" presStyleIdx="3" presStyleCnt="7" custScaleX="178083" custRadScaleRad="125697" custRadScaleInc="-7879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14A3CF7B-EB84-4688-BB6F-39DAE80D19FE}" type="pres">
      <dgm:prSet presAssocID="{3F8976B1-3698-4A41-99B7-0551413A5FD8}" presName="Name56" presStyleLbl="parChTrans1D2" presStyleIdx="3" presStyleCnt="6"/>
      <dgm:spPr/>
      <dgm:t>
        <a:bodyPr/>
        <a:lstStyle/>
        <a:p>
          <a:endParaRPr lang="pl-PL"/>
        </a:p>
      </dgm:t>
    </dgm:pt>
    <dgm:pt modelId="{EBF4D440-2B30-40FA-85E2-49024FBE8B10}" type="pres">
      <dgm:prSet presAssocID="{49D71368-87C8-4CC9-ADB9-1F261F5F9ED4}" presName="text0" presStyleLbl="node1" presStyleIdx="4" presStyleCnt="7" custScaleX="206942" custRadScaleRad="149104" custRadScaleInc="50519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721ED6BD-BE7F-4341-BCB6-AE7C738304FC}" type="pres">
      <dgm:prSet presAssocID="{052B48C0-6508-460E-85D6-0AC97162DF43}" presName="Name56" presStyleLbl="parChTrans1D2" presStyleIdx="4" presStyleCnt="6"/>
      <dgm:spPr/>
      <dgm:t>
        <a:bodyPr/>
        <a:lstStyle/>
        <a:p>
          <a:endParaRPr lang="pl-PL"/>
        </a:p>
      </dgm:t>
    </dgm:pt>
    <dgm:pt modelId="{0C6AB4BE-BA49-441D-A476-188B0FB329C5}" type="pres">
      <dgm:prSet presAssocID="{555CAEBE-1F3B-414A-94A7-0D6B25B0C7FE}" presName="text0" presStyleLbl="node1" presStyleIdx="5" presStyleCnt="7" custScaleX="179585" custScaleY="129701" custRadScaleRad="152802" custRadScaleInc="70772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FD2B24AC-534B-4012-9067-FA467C0F83A7}" type="pres">
      <dgm:prSet presAssocID="{B09E0D8D-7A7D-4D7A-BBAE-3A25A13803EC}" presName="Name56" presStyleLbl="parChTrans1D2" presStyleIdx="5" presStyleCnt="6"/>
      <dgm:spPr/>
      <dgm:t>
        <a:bodyPr/>
        <a:lstStyle/>
        <a:p>
          <a:endParaRPr lang="pl-PL"/>
        </a:p>
      </dgm:t>
    </dgm:pt>
    <dgm:pt modelId="{B3A8AF21-D92E-452D-882A-25078B646956}" type="pres">
      <dgm:prSet presAssocID="{B8A3B5C0-61DC-40E0-B661-CC41FA5DFC28}" presName="text0" presStyleLbl="node1" presStyleIdx="6" presStyleCnt="7" custScaleX="201738" custRadScaleRad="154119" custRadScaleInc="-9780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37419A3A-1DBB-483F-96D3-FCBE12E2B617}" type="presOf" srcId="{A209FE07-755F-43A7-9E09-25A55F69B922}" destId="{1B066840-BD19-4BF6-A623-2F770C83186A}" srcOrd="0" destOrd="0" presId="urn:microsoft.com/office/officeart/2008/layout/RadialCluster"/>
    <dgm:cxn modelId="{E20703F0-6D87-4605-928A-3E736E4A0D07}" type="presOf" srcId="{068AF1C0-2D23-4902-B212-83385FC24C7D}" destId="{4811F492-BCD6-40FF-902D-411E9D66DE50}" srcOrd="0" destOrd="0" presId="urn:microsoft.com/office/officeart/2008/layout/RadialCluster"/>
    <dgm:cxn modelId="{3CF3B6DB-5D76-437B-AAEE-33CD6365CA4A}" srcId="{16184E38-2068-4C56-B285-DF0EF47CFC00}" destId="{3C11C8DC-1A79-4488-84C1-BB372BD5D2CC}" srcOrd="0" destOrd="0" parTransId="{A209FE07-755F-43A7-9E09-25A55F69B922}" sibTransId="{A975FEE2-1E27-4389-B91F-D162016D9988}"/>
    <dgm:cxn modelId="{EC22934B-CDA6-417A-93BD-0758D5186B3B}" type="presOf" srcId="{555CAEBE-1F3B-414A-94A7-0D6B25B0C7FE}" destId="{0C6AB4BE-BA49-441D-A476-188B0FB329C5}" srcOrd="0" destOrd="0" presId="urn:microsoft.com/office/officeart/2008/layout/RadialCluster"/>
    <dgm:cxn modelId="{3A9173FB-0782-4BB1-9331-8644DBE0183A}" type="presOf" srcId="{B8A3B5C0-61DC-40E0-B661-CC41FA5DFC28}" destId="{B3A8AF21-D92E-452D-882A-25078B646956}" srcOrd="0" destOrd="0" presId="urn:microsoft.com/office/officeart/2008/layout/RadialCluster"/>
    <dgm:cxn modelId="{EB294086-0697-46DC-91AF-DDE2D0C3C6AB}" srcId="{16184E38-2068-4C56-B285-DF0EF47CFC00}" destId="{49D71368-87C8-4CC9-ADB9-1F261F5F9ED4}" srcOrd="3" destOrd="0" parTransId="{3F8976B1-3698-4A41-99B7-0551413A5FD8}" sibTransId="{EC2F2F2F-3D92-4967-B1F8-F925DCE10E78}"/>
    <dgm:cxn modelId="{FC9759E7-EEF1-497B-B9D1-90B3B224CD8A}" type="presOf" srcId="{3F8976B1-3698-4A41-99B7-0551413A5FD8}" destId="{14A3CF7B-EB84-4688-BB6F-39DAE80D19FE}" srcOrd="0" destOrd="0" presId="urn:microsoft.com/office/officeart/2008/layout/RadialCluster"/>
    <dgm:cxn modelId="{6A6AA427-10CD-4F83-B7D5-F61C610CB0BE}" srcId="{16184E38-2068-4C56-B285-DF0EF47CFC00}" destId="{AE1B650E-3A84-4B87-9661-E6DD18406FF3}" srcOrd="2" destOrd="0" parTransId="{B71158C7-933A-411C-9F1C-62E962F283AE}" sibTransId="{911C4342-DAE7-4839-BAED-C4AB2561E846}"/>
    <dgm:cxn modelId="{84D1136B-C093-4CAF-8B57-F02BB2799C1C}" type="presOf" srcId="{B09E0D8D-7A7D-4D7A-BBAE-3A25A13803EC}" destId="{FD2B24AC-534B-4012-9067-FA467C0F83A7}" srcOrd="0" destOrd="0" presId="urn:microsoft.com/office/officeart/2008/layout/RadialCluster"/>
    <dgm:cxn modelId="{42DE45BF-E8CF-4CFB-AF4B-85E0E70EB308}" type="presOf" srcId="{49D71368-87C8-4CC9-ADB9-1F261F5F9ED4}" destId="{EBF4D440-2B30-40FA-85E2-49024FBE8B10}" srcOrd="0" destOrd="0" presId="urn:microsoft.com/office/officeart/2008/layout/RadialCluster"/>
    <dgm:cxn modelId="{6E1D61FD-6005-46AB-BF0B-DFFDF0373824}" type="presOf" srcId="{3C11C8DC-1A79-4488-84C1-BB372BD5D2CC}" destId="{C19E42E1-1A59-4C2E-A380-DD25C685633E}" srcOrd="0" destOrd="0" presId="urn:microsoft.com/office/officeart/2008/layout/RadialCluster"/>
    <dgm:cxn modelId="{0023E6AF-46E7-44FF-BC17-88B102C38E53}" srcId="{CD9B38FD-97CC-4790-9EC0-5D0722649737}" destId="{53F020BC-CCDD-4D29-B540-425DA07330EE}" srcOrd="1" destOrd="0" parTransId="{9AB73E86-2607-4473-B4E8-41C7CE617F29}" sibTransId="{0CBDBC9E-1427-42E7-82E9-88C6367741A9}"/>
    <dgm:cxn modelId="{A51687C5-0B03-442F-BB3C-7C22B67FD72C}" srcId="{16184E38-2068-4C56-B285-DF0EF47CFC00}" destId="{555CAEBE-1F3B-414A-94A7-0D6B25B0C7FE}" srcOrd="4" destOrd="0" parTransId="{052B48C0-6508-460E-85D6-0AC97162DF43}" sibTransId="{2C717FB2-81A3-4404-BFFB-D9F446643062}"/>
    <dgm:cxn modelId="{4D5C6ABB-4858-4CA0-9983-FA4BAEB52913}" type="presOf" srcId="{47FA635A-8F2A-4208-84D7-9DC869CD7EC6}" destId="{EB7E181B-D283-4E2D-A4BF-DF7C4CECAC71}" srcOrd="0" destOrd="0" presId="urn:microsoft.com/office/officeart/2008/layout/RadialCluster"/>
    <dgm:cxn modelId="{454D9233-3436-476C-830E-CDA1BAF38328}" srcId="{16184E38-2068-4C56-B285-DF0EF47CFC00}" destId="{B8A3B5C0-61DC-40E0-B661-CC41FA5DFC28}" srcOrd="5" destOrd="0" parTransId="{B09E0D8D-7A7D-4D7A-BBAE-3A25A13803EC}" sibTransId="{1AF9DEB4-58EE-4D0B-A594-BA87AFDF9430}"/>
    <dgm:cxn modelId="{DAB0C6B2-EDF6-492F-805B-23CDD7EE76CF}" type="presOf" srcId="{CD9B38FD-97CC-4790-9EC0-5D0722649737}" destId="{EC41A507-94EF-4620-91FB-AE095FD6105C}" srcOrd="0" destOrd="0" presId="urn:microsoft.com/office/officeart/2008/layout/RadialCluster"/>
    <dgm:cxn modelId="{E89A76B0-6530-40D4-ABD7-13C13BE31ED9}" type="presOf" srcId="{052B48C0-6508-460E-85D6-0AC97162DF43}" destId="{721ED6BD-BE7F-4341-BCB6-AE7C738304FC}" srcOrd="0" destOrd="0" presId="urn:microsoft.com/office/officeart/2008/layout/RadialCluster"/>
    <dgm:cxn modelId="{6A63EF12-D84B-48AB-A89F-C294DA67B421}" type="presOf" srcId="{B71158C7-933A-411C-9F1C-62E962F283AE}" destId="{A2D8065B-D3FC-4ADB-8D23-ECB31A086670}" srcOrd="0" destOrd="0" presId="urn:microsoft.com/office/officeart/2008/layout/RadialCluster"/>
    <dgm:cxn modelId="{41B0FF68-2EF7-43CB-92B3-0656164350A4}" type="presOf" srcId="{16184E38-2068-4C56-B285-DF0EF47CFC00}" destId="{790EFBC4-8D8A-4804-8753-54E5E66201B1}" srcOrd="0" destOrd="0" presId="urn:microsoft.com/office/officeart/2008/layout/RadialCluster"/>
    <dgm:cxn modelId="{0A09FAC2-FFB4-420A-B9B1-4BE782961334}" type="presOf" srcId="{AE1B650E-3A84-4B87-9661-E6DD18406FF3}" destId="{FD37B0E1-340E-4875-9106-42DC1A1638BF}" srcOrd="0" destOrd="0" presId="urn:microsoft.com/office/officeart/2008/layout/RadialCluster"/>
    <dgm:cxn modelId="{06FDCC29-5F03-4D4D-A2AC-93C0E7BF2AD7}" srcId="{CD9B38FD-97CC-4790-9EC0-5D0722649737}" destId="{16184E38-2068-4C56-B285-DF0EF47CFC00}" srcOrd="0" destOrd="0" parTransId="{1F269C10-08DD-47E3-9FBC-41B672EF9641}" sibTransId="{5873106D-B479-44A1-AE7B-C6F1EA0D7DCE}"/>
    <dgm:cxn modelId="{D78B12A4-6D3D-4661-A89C-84CA6D5A965C}" srcId="{16184E38-2068-4C56-B285-DF0EF47CFC00}" destId="{068AF1C0-2D23-4902-B212-83385FC24C7D}" srcOrd="1" destOrd="0" parTransId="{47FA635A-8F2A-4208-84D7-9DC869CD7EC6}" sibTransId="{ABD4E9EC-FC21-40BD-A885-37A9B7EED6A2}"/>
    <dgm:cxn modelId="{352312D4-D608-41A9-A6E2-AF65C8AF6662}" type="presParOf" srcId="{EC41A507-94EF-4620-91FB-AE095FD6105C}" destId="{43D91AE1-47B3-4131-AC6D-C4B2FA30918F}" srcOrd="0" destOrd="0" presId="urn:microsoft.com/office/officeart/2008/layout/RadialCluster"/>
    <dgm:cxn modelId="{7AB497BB-F58A-47B6-89C1-C21E38327999}" type="presParOf" srcId="{43D91AE1-47B3-4131-AC6D-C4B2FA30918F}" destId="{790EFBC4-8D8A-4804-8753-54E5E66201B1}" srcOrd="0" destOrd="0" presId="urn:microsoft.com/office/officeart/2008/layout/RadialCluster"/>
    <dgm:cxn modelId="{DB5984CB-938B-4AA0-AF7F-6AAC8B7023AF}" type="presParOf" srcId="{43D91AE1-47B3-4131-AC6D-C4B2FA30918F}" destId="{1B066840-BD19-4BF6-A623-2F770C83186A}" srcOrd="1" destOrd="0" presId="urn:microsoft.com/office/officeart/2008/layout/RadialCluster"/>
    <dgm:cxn modelId="{C74702BA-EB3B-45DE-889C-643A892380E7}" type="presParOf" srcId="{43D91AE1-47B3-4131-AC6D-C4B2FA30918F}" destId="{C19E42E1-1A59-4C2E-A380-DD25C685633E}" srcOrd="2" destOrd="0" presId="urn:microsoft.com/office/officeart/2008/layout/RadialCluster"/>
    <dgm:cxn modelId="{129C3498-E3F1-4BE8-8B12-6DCBE5247B14}" type="presParOf" srcId="{43D91AE1-47B3-4131-AC6D-C4B2FA30918F}" destId="{EB7E181B-D283-4E2D-A4BF-DF7C4CECAC71}" srcOrd="3" destOrd="0" presId="urn:microsoft.com/office/officeart/2008/layout/RadialCluster"/>
    <dgm:cxn modelId="{C3E0E2A8-A423-4104-A8DD-D02E5BA9436A}" type="presParOf" srcId="{43D91AE1-47B3-4131-AC6D-C4B2FA30918F}" destId="{4811F492-BCD6-40FF-902D-411E9D66DE50}" srcOrd="4" destOrd="0" presId="urn:microsoft.com/office/officeart/2008/layout/RadialCluster"/>
    <dgm:cxn modelId="{E62B010A-0E6E-4DFB-9DDA-F126D983FFB1}" type="presParOf" srcId="{43D91AE1-47B3-4131-AC6D-C4B2FA30918F}" destId="{A2D8065B-D3FC-4ADB-8D23-ECB31A086670}" srcOrd="5" destOrd="0" presId="urn:microsoft.com/office/officeart/2008/layout/RadialCluster"/>
    <dgm:cxn modelId="{8AC19A6A-B8A6-48A3-8D27-E8E8707D3A43}" type="presParOf" srcId="{43D91AE1-47B3-4131-AC6D-C4B2FA30918F}" destId="{FD37B0E1-340E-4875-9106-42DC1A1638BF}" srcOrd="6" destOrd="0" presId="urn:microsoft.com/office/officeart/2008/layout/RadialCluster"/>
    <dgm:cxn modelId="{BE1124C2-3646-4D60-BF44-2E26977F399C}" type="presParOf" srcId="{43D91AE1-47B3-4131-AC6D-C4B2FA30918F}" destId="{14A3CF7B-EB84-4688-BB6F-39DAE80D19FE}" srcOrd="7" destOrd="0" presId="urn:microsoft.com/office/officeart/2008/layout/RadialCluster"/>
    <dgm:cxn modelId="{6B5A165B-F5EE-4BC9-903A-8D3E409436FE}" type="presParOf" srcId="{43D91AE1-47B3-4131-AC6D-C4B2FA30918F}" destId="{EBF4D440-2B30-40FA-85E2-49024FBE8B10}" srcOrd="8" destOrd="0" presId="urn:microsoft.com/office/officeart/2008/layout/RadialCluster"/>
    <dgm:cxn modelId="{80EFE8C1-2FD5-4B94-9699-49D8857C9C5E}" type="presParOf" srcId="{43D91AE1-47B3-4131-AC6D-C4B2FA30918F}" destId="{721ED6BD-BE7F-4341-BCB6-AE7C738304FC}" srcOrd="9" destOrd="0" presId="urn:microsoft.com/office/officeart/2008/layout/RadialCluster"/>
    <dgm:cxn modelId="{D9D6229B-3B7F-40AE-B213-9A8CEF955876}" type="presParOf" srcId="{43D91AE1-47B3-4131-AC6D-C4B2FA30918F}" destId="{0C6AB4BE-BA49-441D-A476-188B0FB329C5}" srcOrd="10" destOrd="0" presId="urn:microsoft.com/office/officeart/2008/layout/RadialCluster"/>
    <dgm:cxn modelId="{C39068F0-DD3E-4040-840E-788F08FA200F}" type="presParOf" srcId="{43D91AE1-47B3-4131-AC6D-C4B2FA30918F}" destId="{FD2B24AC-534B-4012-9067-FA467C0F83A7}" srcOrd="11" destOrd="0" presId="urn:microsoft.com/office/officeart/2008/layout/RadialCluster"/>
    <dgm:cxn modelId="{3F483921-41B1-42FE-BF36-0D55330BEE3F}" type="presParOf" srcId="{43D91AE1-47B3-4131-AC6D-C4B2FA30918F}" destId="{B3A8AF21-D92E-452D-882A-25078B646956}" srcOrd="12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0EFBC4-8D8A-4804-8753-54E5E66201B1}">
      <dsp:nvSpPr>
        <dsp:cNvPr id="0" name=""/>
        <dsp:cNvSpPr/>
      </dsp:nvSpPr>
      <dsp:spPr>
        <a:xfrm>
          <a:off x="2635605" y="1953201"/>
          <a:ext cx="2008994" cy="1447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800" b="1" kern="1200" dirty="0" smtClean="0"/>
            <a:t>Priorytety</a:t>
          </a:r>
          <a:endParaRPr lang="pl-PL" sz="2800" b="1" kern="1200" dirty="0"/>
        </a:p>
      </dsp:txBody>
      <dsp:txXfrm>
        <a:off x="2706259" y="2023855"/>
        <a:ext cx="1867686" cy="1306052"/>
      </dsp:txXfrm>
    </dsp:sp>
    <dsp:sp modelId="{1B066840-BD19-4BF6-A623-2F770C83186A}">
      <dsp:nvSpPr>
        <dsp:cNvPr id="0" name=""/>
        <dsp:cNvSpPr/>
      </dsp:nvSpPr>
      <dsp:spPr>
        <a:xfrm rot="16801265">
          <a:off x="3506522" y="1641490"/>
          <a:ext cx="633080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33080" y="0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9E42E1-1A59-4C2E-A380-DD25C685633E}">
      <dsp:nvSpPr>
        <dsp:cNvPr id="0" name=""/>
        <dsp:cNvSpPr/>
      </dsp:nvSpPr>
      <dsp:spPr>
        <a:xfrm>
          <a:off x="3096345" y="360047"/>
          <a:ext cx="1734956" cy="96973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800" kern="1200" dirty="0" smtClean="0"/>
            <a:t>Sprawne państwo</a:t>
          </a:r>
          <a:endParaRPr lang="pl-PL" sz="1800" kern="1200" dirty="0"/>
        </a:p>
      </dsp:txBody>
      <dsp:txXfrm>
        <a:off x="3143683" y="407385"/>
        <a:ext cx="1640280" cy="875055"/>
      </dsp:txXfrm>
    </dsp:sp>
    <dsp:sp modelId="{EB7E181B-D283-4E2D-A4BF-DF7C4CECAC71}">
      <dsp:nvSpPr>
        <dsp:cNvPr id="0" name=""/>
        <dsp:cNvSpPr/>
      </dsp:nvSpPr>
      <dsp:spPr>
        <a:xfrm rot="20315536">
          <a:off x="4630744" y="2209767"/>
          <a:ext cx="401637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01637" y="0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11F492-BCD6-40FF-902D-411E9D66DE50}">
      <dsp:nvSpPr>
        <dsp:cNvPr id="0" name=""/>
        <dsp:cNvSpPr/>
      </dsp:nvSpPr>
      <dsp:spPr>
        <a:xfrm>
          <a:off x="5018527" y="1152129"/>
          <a:ext cx="2364516" cy="104166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000" kern="1200" dirty="0" smtClean="0"/>
            <a:t>Nowe relacje rząd-samorząd</a:t>
          </a:r>
          <a:endParaRPr lang="pl-PL" sz="2000" kern="1200" dirty="0"/>
        </a:p>
      </dsp:txBody>
      <dsp:txXfrm>
        <a:off x="5069377" y="1202979"/>
        <a:ext cx="2262816" cy="939966"/>
      </dsp:txXfrm>
    </dsp:sp>
    <dsp:sp modelId="{A2D8065B-D3FC-4ADB-8D23-ECB31A086670}">
      <dsp:nvSpPr>
        <dsp:cNvPr id="0" name=""/>
        <dsp:cNvSpPr/>
      </dsp:nvSpPr>
      <dsp:spPr>
        <a:xfrm rot="1142544">
          <a:off x="4626638" y="3130683"/>
          <a:ext cx="656479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56479" y="0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37B0E1-340E-4875-9106-42DC1A1638BF}">
      <dsp:nvSpPr>
        <dsp:cNvPr id="0" name=""/>
        <dsp:cNvSpPr/>
      </dsp:nvSpPr>
      <dsp:spPr>
        <a:xfrm>
          <a:off x="5265154" y="3050941"/>
          <a:ext cx="1726927" cy="96973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800" kern="1200" dirty="0" smtClean="0"/>
            <a:t>Nowe zarządzanie publiczne</a:t>
          </a:r>
          <a:endParaRPr lang="pl-PL" sz="1800" kern="1200" dirty="0"/>
        </a:p>
      </dsp:txBody>
      <dsp:txXfrm>
        <a:off x="5312492" y="3098279"/>
        <a:ext cx="1632251" cy="875055"/>
      </dsp:txXfrm>
    </dsp:sp>
    <dsp:sp modelId="{14A3CF7B-EB84-4688-BB6F-39DAE80D19FE}">
      <dsp:nvSpPr>
        <dsp:cNvPr id="0" name=""/>
        <dsp:cNvSpPr/>
      </dsp:nvSpPr>
      <dsp:spPr>
        <a:xfrm rot="6228130">
          <a:off x="3172651" y="3627683"/>
          <a:ext cx="467748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67748" y="0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BF4D440-2B30-40FA-85E2-49024FBE8B10}">
      <dsp:nvSpPr>
        <dsp:cNvPr id="0" name=""/>
        <dsp:cNvSpPr/>
      </dsp:nvSpPr>
      <dsp:spPr>
        <a:xfrm>
          <a:off x="2228225" y="3854804"/>
          <a:ext cx="2006782" cy="96973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800" kern="1200" dirty="0" smtClean="0"/>
            <a:t>Informatyzacja i społeczeństwo informacyjne</a:t>
          </a:r>
          <a:endParaRPr lang="pl-PL" sz="1800" kern="1200" dirty="0"/>
        </a:p>
      </dsp:txBody>
      <dsp:txXfrm>
        <a:off x="2275563" y="3902142"/>
        <a:ext cx="1912106" cy="875055"/>
      </dsp:txXfrm>
    </dsp:sp>
    <dsp:sp modelId="{721ED6BD-BE7F-4341-BCB6-AE7C738304FC}">
      <dsp:nvSpPr>
        <dsp:cNvPr id="0" name=""/>
        <dsp:cNvSpPr/>
      </dsp:nvSpPr>
      <dsp:spPr>
        <a:xfrm rot="10553716">
          <a:off x="1942592" y="2773803"/>
          <a:ext cx="69390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93903" y="0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C6AB4BE-BA49-441D-A476-188B0FB329C5}">
      <dsp:nvSpPr>
        <dsp:cNvPr id="0" name=""/>
        <dsp:cNvSpPr/>
      </dsp:nvSpPr>
      <dsp:spPr>
        <a:xfrm>
          <a:off x="201989" y="2232250"/>
          <a:ext cx="1741492" cy="125775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700" kern="1200" dirty="0" smtClean="0"/>
            <a:t>Polityka miejska i ustawa metropolitalna</a:t>
          </a:r>
          <a:endParaRPr lang="pl-PL" sz="1700" kern="1200" dirty="0"/>
        </a:p>
      </dsp:txBody>
      <dsp:txXfrm>
        <a:off x="263387" y="2293648"/>
        <a:ext cx="1618696" cy="1134955"/>
      </dsp:txXfrm>
    </dsp:sp>
    <dsp:sp modelId="{FD2B24AC-534B-4012-9067-FA467C0F83A7}">
      <dsp:nvSpPr>
        <dsp:cNvPr id="0" name=""/>
        <dsp:cNvSpPr/>
      </dsp:nvSpPr>
      <dsp:spPr>
        <a:xfrm rot="12904138">
          <a:off x="1961596" y="1758761"/>
          <a:ext cx="741296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741296" y="0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A8AF21-D92E-452D-882A-25078B646956}">
      <dsp:nvSpPr>
        <dsp:cNvPr id="0" name=""/>
        <dsp:cNvSpPr/>
      </dsp:nvSpPr>
      <dsp:spPr>
        <a:xfrm>
          <a:off x="360035" y="576069"/>
          <a:ext cx="1956317" cy="96973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800" kern="1200" dirty="0" smtClean="0"/>
            <a:t>Finanse samorządowe</a:t>
          </a:r>
          <a:endParaRPr lang="pl-PL" sz="1800" kern="1200" dirty="0"/>
        </a:p>
      </dsp:txBody>
      <dsp:txXfrm>
        <a:off x="407373" y="623407"/>
        <a:ext cx="1861641" cy="87505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B2FC19-E94A-4C33-A1FE-6E862E99CCC6}" type="datetimeFigureOut">
              <a:rPr lang="pl-PL" smtClean="0"/>
              <a:pPr/>
              <a:t>2012-03-08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0A9B70-0D56-4BB2-8899-9CE58E192DFB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392665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0A9B70-0D56-4BB2-8899-9CE58E192DFB}" type="slidenum">
              <a:rPr lang="pl-PL" smtClean="0"/>
              <a:pPr/>
              <a:t>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368002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0A9B70-0D56-4BB2-8899-9CE58E192DFB}" type="slidenum">
              <a:rPr lang="pl-PL" smtClean="0"/>
              <a:pPr/>
              <a:t>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343013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704EA-6701-4D0C-8A17-EFAA8C4F39CE}" type="datetime1">
              <a:rPr lang="pl-PL" smtClean="0"/>
              <a:pPr/>
              <a:t>2012-03-08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29E79-D74A-41AF-8B81-F16FBED44B39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0ABFF-71A5-4F69-9CD5-1E9266C1766B}" type="datetime1">
              <a:rPr lang="pl-PL" smtClean="0"/>
              <a:pPr/>
              <a:t>2012-03-08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29E79-D74A-41AF-8B81-F16FBED44B39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4417B-7299-41A6-8F68-7339763DC0F4}" type="datetime1">
              <a:rPr lang="pl-PL" smtClean="0"/>
              <a:pPr/>
              <a:t>2012-03-08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29E79-D74A-41AF-8B81-F16FBED44B39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B7799-8275-4EA4-B278-F58940E2C486}" type="datetime1">
              <a:rPr lang="pl-PL" smtClean="0"/>
              <a:pPr/>
              <a:t>2012-03-08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29E79-D74A-41AF-8B81-F16FBED44B39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1BE00-4FC9-4837-8389-46BE75522DA8}" type="datetime1">
              <a:rPr lang="pl-PL" smtClean="0"/>
              <a:pPr/>
              <a:t>2012-03-08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29E79-D74A-41AF-8B81-F16FBED44B39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A28F4-1D57-40E1-8B09-4D37516F4970}" type="datetime1">
              <a:rPr lang="pl-PL" smtClean="0"/>
              <a:pPr/>
              <a:t>2012-03-08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29E79-D74A-41AF-8B81-F16FBED44B39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pl-PL" smtClean="0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60B54-D162-463A-B374-2CE7D4BC3D74}" type="datetime1">
              <a:rPr lang="pl-PL" smtClean="0"/>
              <a:pPr/>
              <a:t>2012-03-08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29E79-D74A-41AF-8B81-F16FBED44B39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37A48-3913-4B45-8F19-5233486C8EC4}" type="datetime1">
              <a:rPr lang="pl-PL" smtClean="0"/>
              <a:pPr/>
              <a:t>2012-03-08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29E79-D74A-41AF-8B81-F16FBED44B39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84C8B-9334-47A6-97FA-36A76164F56E}" type="datetime1">
              <a:rPr lang="pl-PL" smtClean="0"/>
              <a:pPr/>
              <a:t>2012-03-08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29E79-D74A-41AF-8B81-F16FBED44B39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0DAC7-1DC1-4A1B-97B7-69D850C07377}" type="datetime1">
              <a:rPr lang="pl-PL" smtClean="0"/>
              <a:pPr/>
              <a:t>2012-03-08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29E79-D74A-41AF-8B81-F16FBED44B39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8E662-AD85-4BDE-B8ED-B7FCACC2930E}" type="datetime1">
              <a:rPr lang="pl-PL" smtClean="0"/>
              <a:pPr/>
              <a:t>2012-03-08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29E79-D74A-41AF-8B81-F16FBED44B39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77C73BD-FED1-43BB-8D3C-CEE73C680DC3}" type="datetime1">
              <a:rPr lang="pl-PL" smtClean="0"/>
              <a:pPr/>
              <a:t>2012-03-08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E029E79-D74A-41AF-8B81-F16FBED44B39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403648" y="4581128"/>
            <a:ext cx="5637010" cy="882119"/>
          </a:xfrm>
        </p:spPr>
        <p:txBody>
          <a:bodyPr>
            <a:noAutofit/>
          </a:bodyPr>
          <a:lstStyle/>
          <a:p>
            <a:r>
              <a:rPr lang="pl-PL" sz="2800" dirty="0" smtClean="0"/>
              <a:t>XXIII Zgromadzenie Ogólne </a:t>
            </a:r>
            <a:r>
              <a:rPr lang="pl-PL" sz="2800" smtClean="0"/>
              <a:t>Związku Miast Polskich, </a:t>
            </a:r>
            <a:endParaRPr lang="pl-PL" sz="2800" dirty="0" smtClean="0"/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pl-PL" sz="2800" dirty="0" smtClean="0"/>
              <a:t>dnia 9 marca 2012</a:t>
            </a:r>
            <a:endParaRPr lang="pl-PL" sz="2800" dirty="0"/>
          </a:p>
        </p:txBody>
      </p:sp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3568" y="1412776"/>
            <a:ext cx="7776864" cy="1793167"/>
          </a:xfrm>
        </p:spPr>
        <p:txBody>
          <a:bodyPr/>
          <a:lstStyle/>
          <a:p>
            <a:r>
              <a:rPr lang="pl-PL" sz="5200" dirty="0" smtClean="0"/>
              <a:t>Lista </a:t>
            </a:r>
            <a:r>
              <a:rPr lang="pl-PL" sz="5200" dirty="0"/>
              <a:t>priorytetów </a:t>
            </a:r>
            <a:br>
              <a:rPr lang="pl-PL" sz="5200" dirty="0"/>
            </a:br>
            <a:r>
              <a:rPr lang="pl-PL" sz="5200" dirty="0"/>
              <a:t>samorządowych MAC</a:t>
            </a:r>
          </a:p>
        </p:txBody>
      </p:sp>
    </p:spTree>
    <p:extLst>
      <p:ext uri="{BB962C8B-B14F-4D97-AF65-F5344CB8AC3E}">
        <p14:creationId xmlns:p14="http://schemas.microsoft.com/office/powerpoint/2010/main" val="2518950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568952" cy="1143000"/>
          </a:xfrm>
        </p:spPr>
        <p:txBody>
          <a:bodyPr>
            <a:noAutofit/>
          </a:bodyPr>
          <a:lstStyle/>
          <a:p>
            <a:pPr algn="l"/>
            <a:r>
              <a:rPr lang="pl-PL" sz="3700" dirty="0" smtClean="0"/>
              <a:t>Informatyzacja samorządu </a:t>
            </a:r>
            <a:br>
              <a:rPr lang="pl-PL" sz="3700" dirty="0" smtClean="0"/>
            </a:br>
            <a:r>
              <a:rPr lang="pl-PL" sz="3700" dirty="0" smtClean="0"/>
              <a:t>i społeczeństwo informacyjne</a:t>
            </a:r>
            <a:endParaRPr lang="pl-PL" sz="37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3"/>
          </p:nvPr>
        </p:nvSpPr>
        <p:spPr>
          <a:xfrm>
            <a:off x="467544" y="1844824"/>
            <a:ext cx="7704856" cy="347472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pl-PL" dirty="0" smtClean="0"/>
              <a:t>Informatyzacja administracji publicznej jest niemożliwa bez współpracy z </a:t>
            </a:r>
            <a:r>
              <a:rPr lang="pl-PL" dirty="0" err="1" smtClean="0"/>
              <a:t>jst</a:t>
            </a:r>
            <a:r>
              <a:rPr lang="pl-PL" dirty="0" smtClean="0"/>
              <a:t>. W związku z tym zamierzamy:</a:t>
            </a:r>
          </a:p>
          <a:p>
            <a:pPr algn="just"/>
            <a:r>
              <a:rPr lang="pl-PL" dirty="0" smtClean="0"/>
              <a:t>Wprowadzić jasne zasady współpracy (linia współpracy) pomiędzy administracją rządową i </a:t>
            </a:r>
            <a:r>
              <a:rPr lang="pl-PL" dirty="0" err="1" smtClean="0"/>
              <a:t>jst</a:t>
            </a:r>
            <a:r>
              <a:rPr lang="pl-PL" dirty="0" smtClean="0"/>
              <a:t> (w szczególności samorząd województwa i duże ośrodki miejskie) </a:t>
            </a:r>
            <a:br>
              <a:rPr lang="pl-PL" dirty="0" smtClean="0"/>
            </a:br>
            <a:r>
              <a:rPr lang="pl-PL" dirty="0" smtClean="0"/>
              <a:t>w zakresie informatyzacji;</a:t>
            </a:r>
          </a:p>
          <a:p>
            <a:pPr algn="just"/>
            <a:r>
              <a:rPr lang="pl-PL" dirty="0" smtClean="0"/>
              <a:t>Przeprowadzić audyt usług publicznych wykonywanych za pomocą </a:t>
            </a:r>
            <a:r>
              <a:rPr lang="pl-PL" dirty="0" err="1" smtClean="0"/>
              <a:t>internetu</a:t>
            </a:r>
            <a:r>
              <a:rPr lang="pl-PL" dirty="0" smtClean="0"/>
              <a:t> i usprawnić funkcjonowanie </a:t>
            </a:r>
            <a:r>
              <a:rPr lang="pl-PL" dirty="0" err="1" smtClean="0"/>
              <a:t>ePUAPu</a:t>
            </a:r>
            <a:r>
              <a:rPr lang="pl-PL" dirty="0" smtClean="0"/>
              <a:t>;</a:t>
            </a:r>
            <a:endParaRPr lang="pl-PL" dirty="0"/>
          </a:p>
          <a:p>
            <a:pPr algn="just"/>
            <a:r>
              <a:rPr lang="pl-PL" dirty="0" smtClean="0"/>
              <a:t>Wprowadzić przedstawiciela </a:t>
            </a:r>
            <a:r>
              <a:rPr lang="pl-PL" dirty="0" err="1" smtClean="0"/>
              <a:t>jst</a:t>
            </a:r>
            <a:r>
              <a:rPr lang="pl-PL" dirty="0" smtClean="0"/>
              <a:t> do Rady Informatyzacji;</a:t>
            </a:r>
          </a:p>
          <a:p>
            <a:pPr algn="just"/>
            <a:r>
              <a:rPr lang="pl-PL" dirty="0" smtClean="0"/>
              <a:t>Zaangażować </a:t>
            </a:r>
            <a:r>
              <a:rPr lang="pl-PL" dirty="0" err="1" smtClean="0"/>
              <a:t>jst</a:t>
            </a:r>
            <a:r>
              <a:rPr lang="pl-PL" dirty="0" smtClean="0"/>
              <a:t> w rozwój społeczeństwa informacyjnego (np. Latarnik Polski Cyfrowej).</a:t>
            </a:r>
            <a:endParaRPr lang="pl-PL" dirty="0"/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5733256"/>
            <a:ext cx="1905000" cy="927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268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755576" y="260648"/>
            <a:ext cx="7704856" cy="1440160"/>
          </a:xfrm>
        </p:spPr>
        <p:txBody>
          <a:bodyPr/>
          <a:lstStyle/>
          <a:p>
            <a:pPr algn="l"/>
            <a:r>
              <a:rPr lang="pl-PL" sz="3200" dirty="0" smtClean="0"/>
              <a:t>Linia współpracy </a:t>
            </a:r>
            <a:br>
              <a:rPr lang="pl-PL" sz="3200" dirty="0" smtClean="0"/>
            </a:br>
            <a:r>
              <a:rPr lang="pl-PL" sz="3200" dirty="0" smtClean="0"/>
              <a:t>w sprawie informatyzacji  administracji publicznej</a:t>
            </a:r>
            <a:endParaRPr lang="pl-PL" sz="3200" dirty="0"/>
          </a:p>
        </p:txBody>
      </p:sp>
      <p:pic>
        <p:nvPicPr>
          <p:cNvPr id="5" name="Symbol zastępczy zawartości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5733256"/>
            <a:ext cx="1905000" cy="927100"/>
          </a:xfrm>
          <a:prstGeom prst="rect">
            <a:avLst/>
          </a:prstGeom>
        </p:spPr>
      </p:pic>
      <p:sp>
        <p:nvSpPr>
          <p:cNvPr id="6" name="Symbol zastępczy zawartości 2"/>
          <p:cNvSpPr txBox="1">
            <a:spLocks/>
          </p:cNvSpPr>
          <p:nvPr/>
        </p:nvSpPr>
        <p:spPr>
          <a:xfrm>
            <a:off x="467544" y="1844824"/>
            <a:ext cx="7704856" cy="34747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pl-PL" dirty="0"/>
          </a:p>
        </p:txBody>
      </p:sp>
      <p:sp>
        <p:nvSpPr>
          <p:cNvPr id="7" name="Symbol zastępczy zawartości 2"/>
          <p:cNvSpPr txBox="1">
            <a:spLocks/>
          </p:cNvSpPr>
          <p:nvPr/>
        </p:nvSpPr>
        <p:spPr>
          <a:xfrm>
            <a:off x="683568" y="1844824"/>
            <a:ext cx="7704856" cy="38884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Georgia" pitchFamily="18" charset="0"/>
              <a:buNone/>
            </a:pPr>
            <a:r>
              <a:rPr lang="pl-PL" dirty="0" smtClean="0"/>
              <a:t>Największym problemem we współpracy pomiędzy administracją rządową a </a:t>
            </a:r>
            <a:r>
              <a:rPr lang="pl-PL" dirty="0" err="1" smtClean="0"/>
              <a:t>jst</a:t>
            </a:r>
            <a:r>
              <a:rPr lang="pl-PL" dirty="0" smtClean="0"/>
              <a:t> jest brak przepływu informacji oraz koordynacji działań. Dlatego w ramach linii współpracy zamierzamy :</a:t>
            </a:r>
          </a:p>
          <a:p>
            <a:pPr algn="just"/>
            <a:r>
              <a:rPr lang="pl-PL" dirty="0" smtClean="0"/>
              <a:t>Uporządkować działania od tych w zakresie infrastruktury informatycznej po te dotyczące budowy społeczeństwa informacyjnego;</a:t>
            </a:r>
          </a:p>
          <a:p>
            <a:pPr algn="just"/>
            <a:r>
              <a:rPr lang="pl-PL" dirty="0" smtClean="0"/>
              <a:t>Na bieżąco przekazywać informacje na temat realizowanych oraz planowych działań w zakresie informatyzacji;</a:t>
            </a:r>
          </a:p>
          <a:p>
            <a:pPr marL="45720" indent="0" algn="just">
              <a:buNone/>
            </a:pPr>
            <a:endParaRPr lang="pl-PL" dirty="0" smtClean="0"/>
          </a:p>
        </p:txBody>
      </p:sp>
    </p:spTree>
    <p:extLst>
      <p:ext uri="{BB962C8B-B14F-4D97-AF65-F5344CB8AC3E}">
        <p14:creationId xmlns:p14="http://schemas.microsoft.com/office/powerpoint/2010/main" val="6154981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1043608" y="260648"/>
            <a:ext cx="6512511" cy="1143000"/>
          </a:xfrm>
        </p:spPr>
        <p:txBody>
          <a:bodyPr/>
          <a:lstStyle/>
          <a:p>
            <a:pPr algn="l"/>
            <a:r>
              <a:rPr lang="pl-PL" dirty="0" smtClean="0"/>
              <a:t>Linia współpracy cd. </a:t>
            </a:r>
            <a:endParaRPr lang="pl-PL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sz="quarter" idx="13"/>
          </p:nvPr>
        </p:nvSpPr>
        <p:spPr>
          <a:xfrm>
            <a:off x="1043608" y="1700808"/>
            <a:ext cx="7056784" cy="3744416"/>
          </a:xfrm>
        </p:spPr>
        <p:txBody>
          <a:bodyPr>
            <a:normAutofit fontScale="25000" lnSpcReduction="20000"/>
          </a:bodyPr>
          <a:lstStyle/>
          <a:p>
            <a:pPr algn="just">
              <a:lnSpc>
                <a:spcPct val="160000"/>
              </a:lnSpc>
            </a:pPr>
            <a:r>
              <a:rPr lang="pl-PL" sz="8800" dirty="0" smtClean="0"/>
              <a:t>Systematyczne konsultacje dot. wprowadzania </a:t>
            </a:r>
            <a:r>
              <a:rPr lang="pl-PL" sz="8800" dirty="0"/>
              <a:t>kolejnych </a:t>
            </a:r>
            <a:r>
              <a:rPr lang="pl-PL" sz="8800" dirty="0" smtClean="0"/>
              <a:t>usług; </a:t>
            </a:r>
          </a:p>
          <a:p>
            <a:pPr algn="just">
              <a:lnSpc>
                <a:spcPct val="160000"/>
              </a:lnSpc>
            </a:pPr>
            <a:r>
              <a:rPr lang="pl-PL" sz="8800" dirty="0" smtClean="0"/>
              <a:t>Dokument na mieć charakter otwarty – każda </a:t>
            </a:r>
            <a:r>
              <a:rPr lang="pl-PL" sz="8800" dirty="0" err="1" smtClean="0"/>
              <a:t>jst</a:t>
            </a:r>
            <a:r>
              <a:rPr lang="pl-PL" sz="8800" dirty="0" smtClean="0"/>
              <a:t> będzie mogła do niego przystąpić respektując prawa i obowiązku obu stron;</a:t>
            </a:r>
          </a:p>
          <a:p>
            <a:pPr algn="just">
              <a:lnSpc>
                <a:spcPct val="160000"/>
              </a:lnSpc>
            </a:pPr>
            <a:r>
              <a:rPr lang="pl-PL" sz="8800" dirty="0" smtClean="0"/>
              <a:t>Uaktywnić Zespół ds. Społeczeństwa Informacyjnego </a:t>
            </a:r>
            <a:r>
              <a:rPr lang="pl-PL" sz="8800" dirty="0" err="1" smtClean="0"/>
              <a:t>KWRiST</a:t>
            </a:r>
            <a:r>
              <a:rPr lang="pl-PL" sz="8800" dirty="0" smtClean="0"/>
              <a:t> w kwestii informatyzacji administracji publicznej.</a:t>
            </a:r>
          </a:p>
          <a:p>
            <a:endParaRPr lang="pl-PL" dirty="0"/>
          </a:p>
        </p:txBody>
      </p:sp>
      <p:pic>
        <p:nvPicPr>
          <p:cNvPr id="5" name="Symbol zastępczy zawartości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5733256"/>
            <a:ext cx="1905000" cy="927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22290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11560" y="620688"/>
            <a:ext cx="7694240" cy="1143000"/>
          </a:xfrm>
        </p:spPr>
        <p:txBody>
          <a:bodyPr/>
          <a:lstStyle/>
          <a:p>
            <a:pPr algn="just"/>
            <a:r>
              <a:rPr lang="pl-PL" sz="3700" dirty="0" smtClean="0"/>
              <a:t>Finanse samorządowe</a:t>
            </a:r>
            <a:endParaRPr lang="pl-PL" sz="37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3"/>
          </p:nvPr>
        </p:nvSpPr>
        <p:spPr>
          <a:xfrm>
            <a:off x="683568" y="1844824"/>
            <a:ext cx="7344816" cy="374441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pl-PL" dirty="0" smtClean="0"/>
              <a:t>Realizacja zasady decentralizacji władzy wymaga większej swobody finansowej </a:t>
            </a:r>
            <a:r>
              <a:rPr lang="pl-PL" dirty="0" err="1" smtClean="0"/>
              <a:t>jst</a:t>
            </a:r>
            <a:r>
              <a:rPr lang="pl-PL" dirty="0" smtClean="0"/>
              <a:t>.:</a:t>
            </a:r>
          </a:p>
          <a:p>
            <a:pPr algn="just"/>
            <a:r>
              <a:rPr lang="pl-PL" dirty="0" smtClean="0"/>
              <a:t>Uelastycznienie wydatków </a:t>
            </a:r>
            <a:r>
              <a:rPr lang="pl-PL" dirty="0" err="1" smtClean="0"/>
              <a:t>jst</a:t>
            </a:r>
            <a:r>
              <a:rPr lang="pl-PL" dirty="0" smtClean="0"/>
              <a:t>;</a:t>
            </a:r>
          </a:p>
          <a:p>
            <a:pPr algn="just"/>
            <a:r>
              <a:rPr lang="pl-PL" dirty="0" smtClean="0"/>
              <a:t>Zmiany w prawie umożliwiające oszczędności, </a:t>
            </a:r>
            <a:br>
              <a:rPr lang="pl-PL" dirty="0" smtClean="0"/>
            </a:br>
            <a:r>
              <a:rPr lang="pl-PL" dirty="0" smtClean="0"/>
              <a:t>np. w zamówieniach publicznych;</a:t>
            </a:r>
          </a:p>
          <a:p>
            <a:pPr algn="just"/>
            <a:r>
              <a:rPr lang="pl-PL" dirty="0" smtClean="0"/>
              <a:t>Nowe źródła dochodów </a:t>
            </a:r>
            <a:r>
              <a:rPr lang="pl-PL" dirty="0" err="1" smtClean="0"/>
              <a:t>jst</a:t>
            </a:r>
            <a:r>
              <a:rPr lang="pl-PL" dirty="0" smtClean="0"/>
              <a:t> bez pogorszenia sytuacji budżetowej państwa;</a:t>
            </a:r>
          </a:p>
          <a:p>
            <a:pPr algn="just"/>
            <a:r>
              <a:rPr lang="pl-PL" dirty="0" smtClean="0"/>
              <a:t> Budżet partycypacyjny – projekt pilotażowy.</a:t>
            </a:r>
            <a:endParaRPr lang="pl-PL" dirty="0"/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5589240"/>
            <a:ext cx="1905000" cy="927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0216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stopki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971600" y="620688"/>
            <a:ext cx="6512511" cy="1143000"/>
          </a:xfrm>
        </p:spPr>
        <p:txBody>
          <a:bodyPr/>
          <a:lstStyle/>
          <a:p>
            <a:pPr algn="l"/>
            <a:r>
              <a:rPr lang="pl-PL" sz="3700" dirty="0" smtClean="0"/>
              <a:t>Kwestie problemowe</a:t>
            </a:r>
            <a:endParaRPr lang="pl-PL" sz="3700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sz="quarter" idx="13"/>
          </p:nvPr>
        </p:nvSpPr>
        <p:spPr>
          <a:xfrm>
            <a:off x="1071538" y="1916832"/>
            <a:ext cx="7215238" cy="3474720"/>
          </a:xfrm>
        </p:spPr>
        <p:txBody>
          <a:bodyPr/>
          <a:lstStyle/>
          <a:p>
            <a:pPr algn="just">
              <a:spcBef>
                <a:spcPts val="1800"/>
              </a:spcBef>
            </a:pPr>
            <a:r>
              <a:rPr lang="pl-PL" dirty="0" smtClean="0"/>
              <a:t>Karta Nauczyciela – porozumienie rząd-samorząd-związki zawodowe;</a:t>
            </a:r>
          </a:p>
          <a:p>
            <a:pPr algn="just">
              <a:spcBef>
                <a:spcPts val="1800"/>
              </a:spcBef>
            </a:pPr>
            <a:r>
              <a:rPr lang="pl-PL" dirty="0" smtClean="0"/>
              <a:t>Pomoc społeczna – zwiększenie możliwości kreowania polityki przez </a:t>
            </a:r>
            <a:r>
              <a:rPr lang="pl-PL" dirty="0" err="1" smtClean="0"/>
              <a:t>jst</a:t>
            </a:r>
            <a:r>
              <a:rPr lang="pl-PL" dirty="0" smtClean="0"/>
              <a:t>;</a:t>
            </a:r>
          </a:p>
          <a:p>
            <a:pPr algn="just">
              <a:spcBef>
                <a:spcPts val="1800"/>
              </a:spcBef>
            </a:pPr>
            <a:r>
              <a:rPr lang="pl-PL" dirty="0" smtClean="0"/>
              <a:t>Ochrona zdrowia – ubezpieczenia od zdarzeń medycznych, przejmowanie szpitali</a:t>
            </a:r>
            <a:endParaRPr lang="pl-PL" dirty="0"/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5589240"/>
            <a:ext cx="1905000" cy="927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98199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1043608" y="571480"/>
            <a:ext cx="6512511" cy="904176"/>
          </a:xfrm>
        </p:spPr>
        <p:txBody>
          <a:bodyPr/>
          <a:lstStyle/>
          <a:p>
            <a:pPr algn="l"/>
            <a:r>
              <a:rPr lang="pl-PL" sz="3700" dirty="0"/>
              <a:t>Podsumowanie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quarter" idx="13"/>
          </p:nvPr>
        </p:nvSpPr>
        <p:spPr>
          <a:xfrm>
            <a:off x="755576" y="1484784"/>
            <a:ext cx="7102572" cy="3816424"/>
          </a:xfrm>
        </p:spPr>
        <p:txBody>
          <a:bodyPr>
            <a:normAutofit/>
          </a:bodyPr>
          <a:lstStyle/>
          <a:p>
            <a:pPr marL="45720" indent="0" algn="just">
              <a:buNone/>
            </a:pPr>
            <a:r>
              <a:rPr lang="pl-PL" dirty="0"/>
              <a:t>Najbliższe działania jakie zamierzamy podjąć to</a:t>
            </a:r>
            <a:r>
              <a:rPr lang="pl-PL" dirty="0" smtClean="0"/>
              <a:t>:</a:t>
            </a:r>
          </a:p>
          <a:p>
            <a:pPr marL="45720" indent="0" algn="just">
              <a:buNone/>
            </a:pPr>
            <a:endParaRPr lang="pl-PL" dirty="0"/>
          </a:p>
          <a:p>
            <a:pPr algn="just">
              <a:lnSpc>
                <a:spcPct val="150000"/>
              </a:lnSpc>
              <a:spcBef>
                <a:spcPts val="1200"/>
              </a:spcBef>
            </a:pPr>
            <a:r>
              <a:rPr lang="pl-PL" dirty="0"/>
              <a:t>Linia współpracy w zakresie informatyzacji urzędów 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pl-PL" dirty="0" smtClean="0"/>
              <a:t>i </a:t>
            </a:r>
            <a:r>
              <a:rPr lang="pl-PL" dirty="0"/>
              <a:t>budowy społeczeństwa informacyjnego</a:t>
            </a:r>
            <a:r>
              <a:rPr lang="pl-PL" dirty="0" smtClean="0"/>
              <a:t>;</a:t>
            </a:r>
          </a:p>
          <a:p>
            <a:pPr algn="just">
              <a:lnSpc>
                <a:spcPct val="150000"/>
              </a:lnSpc>
              <a:spcBef>
                <a:spcPts val="1200"/>
              </a:spcBef>
            </a:pPr>
            <a:r>
              <a:rPr lang="pl-PL" dirty="0" smtClean="0"/>
              <a:t>Zielona księga dot. ustawy metropolitalnej;</a:t>
            </a:r>
            <a:endParaRPr lang="pl-PL" dirty="0"/>
          </a:p>
          <a:p>
            <a:pPr algn="just">
              <a:lnSpc>
                <a:spcPct val="150000"/>
              </a:lnSpc>
              <a:spcBef>
                <a:spcPts val="1200"/>
              </a:spcBef>
            </a:pPr>
            <a:r>
              <a:rPr lang="pl-PL" dirty="0" smtClean="0"/>
              <a:t>Przeprowadzenie </a:t>
            </a:r>
            <a:r>
              <a:rPr lang="pl-PL" dirty="0"/>
              <a:t>przeglądu ustrojowego.</a:t>
            </a:r>
          </a:p>
          <a:p>
            <a:endParaRPr lang="pl-PL" dirty="0"/>
          </a:p>
        </p:txBody>
      </p:sp>
      <p:pic>
        <p:nvPicPr>
          <p:cNvPr id="5" name="Symbol zastępczy zawartości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5661248"/>
            <a:ext cx="1905000" cy="927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76597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5589240"/>
            <a:ext cx="1905000" cy="927100"/>
          </a:xfrm>
          <a:prstGeom prst="rect">
            <a:avLst/>
          </a:prstGeom>
        </p:spPr>
      </p:pic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284102055"/>
              </p:ext>
            </p:extLst>
          </p:nvPr>
        </p:nvGraphicFramePr>
        <p:xfrm>
          <a:off x="467544" y="332656"/>
          <a:ext cx="8169696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156061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43608" y="332656"/>
            <a:ext cx="6512511" cy="1143000"/>
          </a:xfrm>
        </p:spPr>
        <p:txBody>
          <a:bodyPr>
            <a:noAutofit/>
          </a:bodyPr>
          <a:lstStyle/>
          <a:p>
            <a:pPr algn="l"/>
            <a:r>
              <a:rPr lang="pl-PL" sz="3700" dirty="0" smtClean="0"/>
              <a:t>Pozycja samorządu </a:t>
            </a:r>
            <a:br>
              <a:rPr lang="pl-PL" sz="3700" dirty="0" smtClean="0"/>
            </a:br>
            <a:r>
              <a:rPr lang="pl-PL" sz="3700" dirty="0" smtClean="0"/>
              <a:t>w administracji publicznej</a:t>
            </a:r>
            <a:endParaRPr lang="pl-PL" sz="37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3"/>
          </p:nvPr>
        </p:nvSpPr>
        <p:spPr>
          <a:xfrm>
            <a:off x="683568" y="1955180"/>
            <a:ext cx="7560840" cy="3618736"/>
          </a:xfrm>
        </p:spPr>
        <p:txBody>
          <a:bodyPr>
            <a:normAutofit lnSpcReduction="10000"/>
          </a:bodyPr>
          <a:lstStyle/>
          <a:p>
            <a:pPr algn="just"/>
            <a:r>
              <a:rPr lang="pl-PL" b="1" dirty="0" smtClean="0"/>
              <a:t>Samorząd terytorialny stanowi integralną część administracji publicznej</a:t>
            </a:r>
            <a:r>
              <a:rPr lang="pl-PL" dirty="0" smtClean="0"/>
              <a:t> i jest podstawowym podmiotem zajmujący się wykonywaniem zadań publicznych w związku z tym zamierzamy </a:t>
            </a:r>
            <a:r>
              <a:rPr lang="pl-PL" b="1" dirty="0" smtClean="0"/>
              <a:t>podnieść jego rangę</a:t>
            </a:r>
            <a:r>
              <a:rPr lang="pl-PL" dirty="0" smtClean="0"/>
              <a:t> w zarządzaniu publicznym.</a:t>
            </a:r>
          </a:p>
          <a:p>
            <a:pPr marL="45720" indent="0" algn="just">
              <a:buNone/>
            </a:pPr>
            <a:endParaRPr lang="pl-PL" dirty="0" smtClean="0"/>
          </a:p>
          <a:p>
            <a:pPr algn="just"/>
            <a:r>
              <a:rPr lang="pl-PL" dirty="0" smtClean="0"/>
              <a:t>Po ponad 20 latach od wprowadzenia samorządu terytorialnego stoimy przed zadaniem przeprowadzenia </a:t>
            </a:r>
            <a:r>
              <a:rPr lang="pl-PL" b="1" dirty="0" smtClean="0"/>
              <a:t>rzetelnej i</a:t>
            </a:r>
            <a:r>
              <a:rPr lang="pl-PL" dirty="0" smtClean="0"/>
              <a:t> </a:t>
            </a:r>
            <a:r>
              <a:rPr lang="pl-PL" b="1" dirty="0" smtClean="0"/>
              <a:t>systemowej debaty</a:t>
            </a:r>
            <a:r>
              <a:rPr lang="pl-PL" dirty="0" smtClean="0"/>
              <a:t> na temat kondycji ustrojowej samorządu.</a:t>
            </a:r>
          </a:p>
          <a:p>
            <a:endParaRPr lang="pl-PL" dirty="0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>
          <a:xfrm>
            <a:off x="457199" y="5733256"/>
            <a:ext cx="8219257" cy="804069"/>
          </a:xfrm>
        </p:spPr>
        <p:txBody>
          <a:bodyPr/>
          <a:lstStyle/>
          <a:p>
            <a:endParaRPr lang="pl-PL" dirty="0"/>
          </a:p>
          <a:p>
            <a:endParaRPr lang="pl-PL" dirty="0"/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5589240"/>
            <a:ext cx="1905000" cy="927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9070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512" y="428604"/>
            <a:ext cx="8424936" cy="1272204"/>
          </a:xfrm>
        </p:spPr>
        <p:txBody>
          <a:bodyPr/>
          <a:lstStyle/>
          <a:p>
            <a:pPr algn="just"/>
            <a:r>
              <a:rPr lang="pl-PL" sz="3700" dirty="0" smtClean="0"/>
              <a:t>Nowe relacje rząd-samorząd</a:t>
            </a:r>
            <a:endParaRPr lang="pl-PL" sz="37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3"/>
          </p:nvPr>
        </p:nvSpPr>
        <p:spPr>
          <a:xfrm>
            <a:off x="683568" y="1412776"/>
            <a:ext cx="7632848" cy="383476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pl-PL" dirty="0" smtClean="0"/>
              <a:t>Skuteczne i sprawne zarządzanie usługami publicznymi wymaga systematycznej współpracy pomiędzy szczeblem rządowym i samorządowym, dlatego zamierzamy:</a:t>
            </a:r>
          </a:p>
          <a:p>
            <a:pPr marL="0" indent="0" algn="just">
              <a:buNone/>
            </a:pPr>
            <a:endParaRPr lang="pl-PL" dirty="0" smtClean="0"/>
          </a:p>
          <a:p>
            <a:pPr algn="just"/>
            <a:r>
              <a:rPr lang="pl-PL" dirty="0" smtClean="0"/>
              <a:t>Systematycznie prowadzić konsultacje z korporacjami samorządowymi (co kwartał) na temat bieżącego funkcjonowania;</a:t>
            </a:r>
          </a:p>
          <a:p>
            <a:pPr algn="just"/>
            <a:r>
              <a:rPr lang="pl-PL" dirty="0" smtClean="0"/>
              <a:t>MAC jako rzecznik </a:t>
            </a:r>
            <a:r>
              <a:rPr lang="pl-PL" dirty="0" err="1" smtClean="0"/>
              <a:t>jst</a:t>
            </a:r>
            <a:r>
              <a:rPr lang="pl-PL" dirty="0" smtClean="0"/>
              <a:t> w rządzie, samorząd jako rzecznik reform w kraju;</a:t>
            </a:r>
          </a:p>
          <a:p>
            <a:pPr algn="just"/>
            <a:r>
              <a:rPr lang="pl-PL" dirty="0" smtClean="0"/>
              <a:t>Realistyczne projekty reform pod kątem możliwości finansowych budżetu państwa i </a:t>
            </a:r>
            <a:r>
              <a:rPr lang="pl-PL" dirty="0" err="1" smtClean="0"/>
              <a:t>jst</a:t>
            </a:r>
            <a:r>
              <a:rPr lang="pl-PL" dirty="0" smtClean="0"/>
              <a:t>.</a:t>
            </a:r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5661248"/>
            <a:ext cx="1905000" cy="927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9317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428596" y="404664"/>
            <a:ext cx="7271539" cy="1143000"/>
          </a:xfrm>
        </p:spPr>
        <p:txBody>
          <a:bodyPr/>
          <a:lstStyle/>
          <a:p>
            <a:pPr algn="l"/>
            <a:r>
              <a:rPr lang="pl-PL" sz="3700" dirty="0" smtClean="0"/>
              <a:t>Komisja Wspólna Rządu </a:t>
            </a:r>
            <a:br>
              <a:rPr lang="pl-PL" sz="3700" dirty="0" smtClean="0"/>
            </a:br>
            <a:r>
              <a:rPr lang="pl-PL" sz="3700" dirty="0" smtClean="0"/>
              <a:t>i Samorządu Terytorialnego</a:t>
            </a:r>
            <a:endParaRPr lang="pl-PL" sz="3700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sz="quarter" idx="13"/>
          </p:nvPr>
        </p:nvSpPr>
        <p:spPr>
          <a:xfrm>
            <a:off x="785786" y="1916262"/>
            <a:ext cx="7429552" cy="3870192"/>
          </a:xfrm>
        </p:spPr>
        <p:txBody>
          <a:bodyPr>
            <a:normAutofit/>
          </a:bodyPr>
          <a:lstStyle/>
          <a:p>
            <a:r>
              <a:rPr lang="pl-PL" sz="2400" dirty="0" smtClean="0"/>
              <a:t>Nowy sposób funkcjonowania </a:t>
            </a:r>
            <a:r>
              <a:rPr lang="pl-PL" sz="2400" dirty="0" err="1" smtClean="0"/>
              <a:t>KWRiST</a:t>
            </a:r>
            <a:r>
              <a:rPr lang="pl-PL" sz="2400" dirty="0" smtClean="0"/>
              <a:t> </a:t>
            </a:r>
          </a:p>
          <a:p>
            <a:r>
              <a:rPr lang="pl-PL" sz="2400" dirty="0" smtClean="0"/>
              <a:t>Debaty systemowe jako element analizy i refleksji na temat generaliów funkcjonowania </a:t>
            </a:r>
            <a:r>
              <a:rPr lang="pl-PL" sz="2400" dirty="0" err="1" smtClean="0"/>
              <a:t>jst</a:t>
            </a:r>
            <a:r>
              <a:rPr lang="pl-PL" sz="2400" dirty="0" smtClean="0"/>
              <a:t>.:</a:t>
            </a:r>
          </a:p>
          <a:p>
            <a:pPr lvl="1"/>
            <a:r>
              <a:rPr lang="pl-PL" dirty="0" smtClean="0"/>
              <a:t>Styczeń – ochrona zdrowia</a:t>
            </a:r>
          </a:p>
          <a:p>
            <a:pPr lvl="1"/>
            <a:r>
              <a:rPr lang="pl-PL" dirty="0" smtClean="0"/>
              <a:t>Luty – zmiana ustawy o finansach publicznych</a:t>
            </a:r>
          </a:p>
          <a:p>
            <a:pPr lvl="1"/>
            <a:r>
              <a:rPr lang="pl-PL" dirty="0" smtClean="0"/>
              <a:t>Marzec – Karta Nauczyciela/ system edukacji</a:t>
            </a:r>
          </a:p>
          <a:p>
            <a:pPr lvl="1"/>
            <a:r>
              <a:rPr lang="pl-PL" dirty="0" smtClean="0"/>
              <a:t>Kwiecień – finanse publiczne</a:t>
            </a:r>
          </a:p>
          <a:p>
            <a:pPr lvl="1"/>
            <a:r>
              <a:rPr lang="pl-PL" dirty="0" smtClean="0"/>
              <a:t>Maj – nowa perspektywa unijna</a:t>
            </a:r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5589240"/>
            <a:ext cx="1905000" cy="927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57276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stopki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1187624" y="500042"/>
            <a:ext cx="6512511" cy="975614"/>
          </a:xfrm>
        </p:spPr>
        <p:txBody>
          <a:bodyPr/>
          <a:lstStyle/>
          <a:p>
            <a:pPr algn="l"/>
            <a:r>
              <a:rPr lang="pl-PL" sz="3700" dirty="0" smtClean="0"/>
              <a:t>Sprawne Państwo</a:t>
            </a:r>
            <a:endParaRPr lang="pl-PL" sz="3700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sz="quarter" idx="13"/>
          </p:nvPr>
        </p:nvSpPr>
        <p:spPr>
          <a:xfrm>
            <a:off x="611560" y="1484784"/>
            <a:ext cx="7992888" cy="4392488"/>
          </a:xfrm>
        </p:spPr>
        <p:txBody>
          <a:bodyPr>
            <a:normAutofit/>
          </a:bodyPr>
          <a:lstStyle/>
          <a:p>
            <a:pPr marL="45720" indent="0" algn="just">
              <a:buNone/>
            </a:pPr>
            <a:r>
              <a:rPr lang="pl-PL" dirty="0" smtClean="0"/>
              <a:t>MAC będzie podmiotem odpowiedzialnym za realizację Strategii Sprawne Państwo:</a:t>
            </a:r>
          </a:p>
          <a:p>
            <a:pPr algn="just"/>
            <a:r>
              <a:rPr lang="pl-PL" dirty="0" smtClean="0"/>
              <a:t>Doskonalenie ustroju terytorialnego: </a:t>
            </a:r>
          </a:p>
          <a:p>
            <a:pPr lvl="1"/>
            <a:r>
              <a:rPr lang="pl-PL" sz="2200" dirty="0"/>
              <a:t>z</a:t>
            </a:r>
            <a:r>
              <a:rPr lang="pl-PL" sz="2200" dirty="0" smtClean="0"/>
              <a:t>większenia efektywności realizacji zadań publicznych;</a:t>
            </a:r>
          </a:p>
          <a:p>
            <a:pPr lvl="1"/>
            <a:r>
              <a:rPr lang="pl-PL" sz="2200" dirty="0" smtClean="0"/>
              <a:t>usprawnienie mechanizmów współpracy między </a:t>
            </a:r>
            <a:r>
              <a:rPr lang="pl-PL" sz="2200" dirty="0" err="1" smtClean="0"/>
              <a:t>jst</a:t>
            </a:r>
            <a:r>
              <a:rPr lang="pl-PL" sz="2200" dirty="0" smtClean="0"/>
              <a:t>.</a:t>
            </a:r>
          </a:p>
          <a:p>
            <a:pPr marL="365760" lvl="1" indent="0">
              <a:buNone/>
            </a:pPr>
            <a:endParaRPr lang="pl-PL" sz="2200" dirty="0" smtClean="0"/>
          </a:p>
          <a:p>
            <a:pPr algn="just"/>
            <a:r>
              <a:rPr lang="pl-PL" dirty="0" smtClean="0"/>
              <a:t>Racjonalny podział terytorialny państwa:</a:t>
            </a:r>
          </a:p>
          <a:p>
            <a:pPr lvl="1" algn="just"/>
            <a:r>
              <a:rPr lang="pl-PL" sz="2200" dirty="0"/>
              <a:t>o</a:t>
            </a:r>
            <a:r>
              <a:rPr lang="pl-PL" sz="2200" dirty="0" smtClean="0"/>
              <a:t>cena skuteczności działań urzędów;</a:t>
            </a:r>
          </a:p>
          <a:p>
            <a:pPr lvl="1"/>
            <a:r>
              <a:rPr lang="pl-PL" sz="2200" dirty="0" smtClean="0"/>
              <a:t>zwiększenie zachęt do łączenia w większej jednostki </a:t>
            </a:r>
            <a:r>
              <a:rPr lang="pl-PL" sz="2200" dirty="0" err="1" smtClean="0"/>
              <a:t>jst</a:t>
            </a:r>
            <a:r>
              <a:rPr lang="pl-PL" sz="2200" dirty="0" smtClean="0"/>
              <a:t>.</a:t>
            </a:r>
          </a:p>
          <a:p>
            <a:endParaRPr lang="pl-PL" dirty="0"/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5589240"/>
            <a:ext cx="1905000" cy="927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4575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80920" cy="1143000"/>
          </a:xfrm>
        </p:spPr>
        <p:txBody>
          <a:bodyPr>
            <a:noAutofit/>
          </a:bodyPr>
          <a:lstStyle/>
          <a:p>
            <a:pPr algn="l"/>
            <a:r>
              <a:rPr lang="pl-PL" sz="3700" dirty="0" smtClean="0"/>
              <a:t>Polityka miejska i ustawa metropolitalna</a:t>
            </a:r>
            <a:endParaRPr lang="pl-PL" sz="37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3"/>
          </p:nvPr>
        </p:nvSpPr>
        <p:spPr>
          <a:xfrm>
            <a:off x="827584" y="2132856"/>
            <a:ext cx="7459192" cy="3672408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pl-PL" sz="2300" b="1" dirty="0" smtClean="0"/>
              <a:t>XXI wiek należy do metropolii</a:t>
            </a:r>
            <a:r>
              <a:rPr lang="pl-PL" sz="2300" dirty="0" smtClean="0"/>
              <a:t>. Obszary metropolitalne są podstawowymi ośrodkami wzrostu, co wynika także </a:t>
            </a:r>
            <a:br>
              <a:rPr lang="pl-PL" sz="2300" dirty="0" smtClean="0"/>
            </a:br>
            <a:r>
              <a:rPr lang="pl-PL" sz="2300" dirty="0" smtClean="0"/>
              <a:t>z krajowych dokumentów strategicznych – Polska 2030, KPZK. W związku z tym zamierzamy:</a:t>
            </a:r>
          </a:p>
          <a:p>
            <a:pPr algn="just"/>
            <a:r>
              <a:rPr lang="pl-PL" sz="2300" dirty="0" smtClean="0"/>
              <a:t>Przeprowadzić debatę i wypracować rozwiązania ustrojowe dot. obszarów metropolitalnych (przygotowanie zielonej księgi dot. debaty metropolitalnej);</a:t>
            </a:r>
          </a:p>
          <a:p>
            <a:pPr algn="just"/>
            <a:r>
              <a:rPr lang="pl-PL" sz="2300" dirty="0" smtClean="0"/>
              <a:t>Razem z MRR podjąć działania na rzecz wprowadzenia Krajowej Polityki Miejskiej.</a:t>
            </a:r>
          </a:p>
          <a:p>
            <a:pPr algn="just"/>
            <a:endParaRPr lang="pl-PL" sz="2300" dirty="0" smtClean="0"/>
          </a:p>
          <a:p>
            <a:pPr algn="just"/>
            <a:endParaRPr lang="pl-PL" sz="2300" dirty="0"/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5661248"/>
            <a:ext cx="1905000" cy="927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9659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>
          <a:xfrm>
            <a:off x="1043608" y="548680"/>
            <a:ext cx="6512511" cy="1143000"/>
          </a:xfrm>
        </p:spPr>
        <p:txBody>
          <a:bodyPr/>
          <a:lstStyle/>
          <a:p>
            <a:pPr algn="just"/>
            <a:r>
              <a:rPr lang="pl-PL" sz="4000" dirty="0" smtClean="0"/>
              <a:t>Zielona księga dot. reformy metropolitalnej</a:t>
            </a:r>
            <a:endParaRPr lang="pl-PL" sz="4000" dirty="0"/>
          </a:p>
        </p:txBody>
      </p:sp>
      <p:sp>
        <p:nvSpPr>
          <p:cNvPr id="4" name="Symbol zastępczy zawartości 3"/>
          <p:cNvSpPr>
            <a:spLocks noGrp="1"/>
          </p:cNvSpPr>
          <p:nvPr>
            <p:ph sz="quarter" idx="13"/>
          </p:nvPr>
        </p:nvSpPr>
        <p:spPr>
          <a:xfrm>
            <a:off x="1115616" y="2060848"/>
            <a:ext cx="6400800" cy="3474720"/>
          </a:xfrm>
        </p:spPr>
        <p:txBody>
          <a:bodyPr/>
          <a:lstStyle/>
          <a:p>
            <a:pPr algn="just"/>
            <a:r>
              <a:rPr lang="pl-PL" dirty="0" smtClean="0"/>
              <a:t>Dokument, który ma celu uporządkowanie debaty metropolitalnej w kraju;</a:t>
            </a:r>
          </a:p>
          <a:p>
            <a:pPr algn="just"/>
            <a:r>
              <a:rPr lang="pl-PL" dirty="0" smtClean="0"/>
              <a:t>Głównym jego celem będzie wskazanie podstawowych dylematów oraz możliwości dot. reformy metropolitalnej;</a:t>
            </a:r>
          </a:p>
          <a:p>
            <a:pPr algn="just"/>
            <a:r>
              <a:rPr lang="pl-PL" dirty="0" smtClean="0"/>
              <a:t>Po konsultacjach zostanie przygotowana propozycja konkretnych rozwiązań prawnych </a:t>
            </a:r>
            <a:br>
              <a:rPr lang="pl-PL" dirty="0" smtClean="0"/>
            </a:br>
            <a:r>
              <a:rPr lang="pl-PL" dirty="0" smtClean="0"/>
              <a:t>w ramach białej księgi.</a:t>
            </a:r>
            <a:endParaRPr lang="pl-PL" dirty="0"/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5661248"/>
            <a:ext cx="1905000" cy="927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69906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568952" cy="1143000"/>
          </a:xfrm>
        </p:spPr>
        <p:txBody>
          <a:bodyPr/>
          <a:lstStyle/>
          <a:p>
            <a:pPr algn="l"/>
            <a:r>
              <a:rPr lang="pl-PL" sz="3700" dirty="0" smtClean="0"/>
              <a:t>Nowe zarządzanie publiczne</a:t>
            </a:r>
            <a:endParaRPr lang="pl-PL" sz="370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3"/>
          </p:nvPr>
        </p:nvSpPr>
        <p:spPr>
          <a:xfrm>
            <a:off x="683568" y="1412776"/>
            <a:ext cx="7560840" cy="432048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pl-PL" dirty="0" smtClean="0"/>
              <a:t>Efektywne dostarczanie usług publicznych wymaga zastosowania nowoczesnych narzędzi zarządzania publicznego. W tym celu należy wprowadzić:</a:t>
            </a:r>
          </a:p>
          <a:p>
            <a:pPr marL="0" indent="0" algn="just">
              <a:buNone/>
            </a:pPr>
            <a:endParaRPr lang="pl-PL" sz="1000" dirty="0" smtClean="0"/>
          </a:p>
          <a:p>
            <a:pPr algn="just"/>
            <a:r>
              <a:rPr lang="pl-PL" dirty="0" smtClean="0"/>
              <a:t>Zmiany w statystyce publicznej umożliwiające połączenie zasobów informacji; </a:t>
            </a:r>
          </a:p>
          <a:p>
            <a:pPr algn="just"/>
            <a:r>
              <a:rPr lang="pl-PL" dirty="0" smtClean="0"/>
              <a:t>Ekspertyzy i działania analityczne dotyczące najważniejszych problemów </a:t>
            </a:r>
            <a:r>
              <a:rPr lang="pl-PL" dirty="0" err="1" smtClean="0"/>
              <a:t>jst</a:t>
            </a:r>
            <a:r>
              <a:rPr lang="pl-PL" dirty="0" smtClean="0"/>
              <a:t>;</a:t>
            </a:r>
          </a:p>
          <a:p>
            <a:pPr algn="just"/>
            <a:r>
              <a:rPr lang="pl-PL" dirty="0" smtClean="0"/>
              <a:t>Debatę na temat standaryzacji usług i zwiększenie swobody wykonywania zadań publicznych;</a:t>
            </a:r>
          </a:p>
          <a:p>
            <a:pPr algn="just"/>
            <a:r>
              <a:rPr lang="pl-PL" dirty="0" smtClean="0"/>
              <a:t>Wprowadzenie działań partycypacyjnych w wykonywaniu usług publicznych.</a:t>
            </a:r>
          </a:p>
          <a:p>
            <a:endParaRPr lang="pl-PL" dirty="0"/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5517232"/>
            <a:ext cx="1905000" cy="927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2344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erodynamiczny">
  <a:themeElements>
    <a:clrScheme name="Aerodynamiczny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Aerodynamiczny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erodynamiczny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312</TotalTime>
  <Words>567</Words>
  <Application>Microsoft Office PowerPoint</Application>
  <PresentationFormat>Pokaz na ekranie (4:3)</PresentationFormat>
  <Paragraphs>84</Paragraphs>
  <Slides>15</Slides>
  <Notes>2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15</vt:i4>
      </vt:variant>
    </vt:vector>
  </HeadingPairs>
  <TitlesOfParts>
    <vt:vector size="16" baseType="lpstr">
      <vt:lpstr>Aerodynamiczny</vt:lpstr>
      <vt:lpstr>Lista priorytetów  samorządowych MAC</vt:lpstr>
      <vt:lpstr>Prezentacja programu PowerPoint</vt:lpstr>
      <vt:lpstr>Pozycja samorządu  w administracji publicznej</vt:lpstr>
      <vt:lpstr>Nowe relacje rząd-samorząd</vt:lpstr>
      <vt:lpstr>Komisja Wspólna Rządu  i Samorządu Terytorialnego</vt:lpstr>
      <vt:lpstr>Sprawne Państwo</vt:lpstr>
      <vt:lpstr>Polityka miejska i ustawa metropolitalna</vt:lpstr>
      <vt:lpstr>Zielona księga dot. reformy metropolitalnej</vt:lpstr>
      <vt:lpstr>Nowe zarządzanie publiczne</vt:lpstr>
      <vt:lpstr>Informatyzacja samorządu  i społeczeństwo informacyjne</vt:lpstr>
      <vt:lpstr>Linia współpracy  w sprawie informatyzacji  administracji publicznej</vt:lpstr>
      <vt:lpstr>Linia współpracy cd. </vt:lpstr>
      <vt:lpstr>Finanse samorządowe</vt:lpstr>
      <vt:lpstr>Kwestie problemowe</vt:lpstr>
      <vt:lpstr>Podsumowanie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msw</dc:creator>
  <cp:lastModifiedBy>krzysztof</cp:lastModifiedBy>
  <cp:revision>50</cp:revision>
  <dcterms:created xsi:type="dcterms:W3CDTF">2012-02-14T09:50:16Z</dcterms:created>
  <dcterms:modified xsi:type="dcterms:W3CDTF">2012-03-08T09:37:44Z</dcterms:modified>
</cp:coreProperties>
</file>